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latypi Medium" panose="020B0604020202020204" charset="0"/>
      <p:regular r:id="rId13"/>
    </p:embeddedFont>
    <p:embeddedFont>
      <p:font typeface="Source Serif 4" panose="020B0604020202020204" charset="0"/>
      <p:regular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186" y="-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5684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82835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3736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49584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975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557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52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550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848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3825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09814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3667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97215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71229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848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7535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6728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66649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63474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1045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53615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7242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2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nip.i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kibakus.duckdns.org:3200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97429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Проектная работа: MVP инфраструктурной платформы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079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Добро пожаловать в мир современной разработки! Эта презентация познакомит вас с нашей проектной работой по созданию MVP инфраструктурной платформы. Мы рассмотрим цели, требования и результаты, которые помогут вам закрепить знания и создать впечатляющее портфолио.</a:t>
            </a:r>
            <a:endParaRPr lang="en-US" sz="1750" dirty="0"/>
          </a:p>
        </p:txBody>
      </p:sp>
      <p:pic>
        <p:nvPicPr>
          <p:cNvPr id="1030" name="Picture 6" descr="Business concept vector illustration, partnership concept, agreement of  parties, hand shake, signing documents vector flat modern design  illustration 7117877 Vector Art at Vecteezy">
            <a:extLst>
              <a:ext uri="{FF2B5EF4-FFF2-40B4-BE49-F238E27FC236}">
                <a16:creationId xmlns:a16="http://schemas.microsoft.com/office/drawing/2014/main" id="{C92CBD0C-501A-8A99-C1C8-FC64BA8B3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96" r="14178"/>
          <a:stretch>
            <a:fillRect/>
          </a:stretch>
        </p:blipFill>
        <p:spPr bwMode="auto">
          <a:xfrm>
            <a:off x="0" y="-14169"/>
            <a:ext cx="4508938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9705" y="1012031"/>
            <a:ext cx="6138029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Ключевые выводы и полученные знания</a:t>
            </a:r>
            <a:endParaRPr lang="en-US" sz="2350" dirty="0"/>
          </a:p>
        </p:txBody>
      </p:sp>
      <p:sp>
        <p:nvSpPr>
          <p:cNvPr id="4" name="Shape 1"/>
          <p:cNvSpPr/>
          <p:nvPr/>
        </p:nvSpPr>
        <p:spPr>
          <a:xfrm>
            <a:off x="6209705" y="1574721"/>
            <a:ext cx="7697272" cy="1187887"/>
          </a:xfrm>
          <a:prstGeom prst="roundRect">
            <a:avLst>
              <a:gd name="adj" fmla="val 153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6331387" y="1696403"/>
            <a:ext cx="365046" cy="365046"/>
          </a:xfrm>
          <a:prstGeom prst="roundRect">
            <a:avLst>
              <a:gd name="adj" fmla="val 25046393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1756" y="1796772"/>
            <a:ext cx="164187" cy="1641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31387" y="2183130"/>
            <a:ext cx="2446734" cy="190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Администрирование Kubernetes</a:t>
            </a:r>
            <a:endParaRPr lang="en-US" sz="1150" dirty="0"/>
          </a:p>
        </p:txBody>
      </p:sp>
      <p:sp>
        <p:nvSpPr>
          <p:cNvPr id="8" name="Text 4"/>
          <p:cNvSpPr/>
          <p:nvPr/>
        </p:nvSpPr>
        <p:spPr>
          <a:xfrm>
            <a:off x="6331387" y="2446258"/>
            <a:ext cx="745390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Глубокое понимание развертывания HA кластера, управления узлами и сетевыми политиками.</a:t>
            </a:r>
            <a:endParaRPr lang="en-US" sz="950" dirty="0"/>
          </a:p>
        </p:txBody>
      </p:sp>
      <p:sp>
        <p:nvSpPr>
          <p:cNvPr id="9" name="Shape 5"/>
          <p:cNvSpPr/>
          <p:nvPr/>
        </p:nvSpPr>
        <p:spPr>
          <a:xfrm>
            <a:off x="6209705" y="2884289"/>
            <a:ext cx="7697272" cy="1187887"/>
          </a:xfrm>
          <a:prstGeom prst="roundRect">
            <a:avLst>
              <a:gd name="adj" fmla="val 153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Shape 6"/>
          <p:cNvSpPr/>
          <p:nvPr/>
        </p:nvSpPr>
        <p:spPr>
          <a:xfrm>
            <a:off x="6331387" y="3005971"/>
            <a:ext cx="365046" cy="365046"/>
          </a:xfrm>
          <a:prstGeom prst="roundRect">
            <a:avLst>
              <a:gd name="adj" fmla="val 25046393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1756" y="3106341"/>
            <a:ext cx="164187" cy="16418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331387" y="3492698"/>
            <a:ext cx="1794391" cy="190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Инфраструктура как код</a:t>
            </a:r>
            <a:endParaRPr lang="en-US" sz="1150" dirty="0"/>
          </a:p>
        </p:txBody>
      </p:sp>
      <p:sp>
        <p:nvSpPr>
          <p:cNvPr id="13" name="Text 8"/>
          <p:cNvSpPr/>
          <p:nvPr/>
        </p:nvSpPr>
        <p:spPr>
          <a:xfrm>
            <a:off x="6331387" y="3755827"/>
            <a:ext cx="745390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Практический опыт с Ansible/Kubespray и GitOps подходом через ArgoCD.</a:t>
            </a:r>
            <a:endParaRPr lang="en-US" sz="950" dirty="0"/>
          </a:p>
        </p:txBody>
      </p:sp>
      <p:sp>
        <p:nvSpPr>
          <p:cNvPr id="14" name="Shape 9"/>
          <p:cNvSpPr/>
          <p:nvPr/>
        </p:nvSpPr>
        <p:spPr>
          <a:xfrm>
            <a:off x="6209705" y="4193858"/>
            <a:ext cx="7697272" cy="1187887"/>
          </a:xfrm>
          <a:prstGeom prst="roundRect">
            <a:avLst>
              <a:gd name="adj" fmla="val 153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Shape 10"/>
          <p:cNvSpPr/>
          <p:nvPr/>
        </p:nvSpPr>
        <p:spPr>
          <a:xfrm>
            <a:off x="6331387" y="4315539"/>
            <a:ext cx="365046" cy="365046"/>
          </a:xfrm>
          <a:prstGeom prst="roundRect">
            <a:avLst>
              <a:gd name="adj" fmla="val 25046393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31756" y="4415909"/>
            <a:ext cx="164187" cy="16418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31387" y="4802267"/>
            <a:ext cx="2290763" cy="190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Мониторинг и наблюдаемость</a:t>
            </a:r>
            <a:endParaRPr lang="en-US" sz="1150" dirty="0"/>
          </a:p>
        </p:txBody>
      </p:sp>
      <p:sp>
        <p:nvSpPr>
          <p:cNvPr id="18" name="Text 12"/>
          <p:cNvSpPr/>
          <p:nvPr/>
        </p:nvSpPr>
        <p:spPr>
          <a:xfrm>
            <a:off x="6331387" y="5065395"/>
            <a:ext cx="745390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Уверенное использование Prometheus, Loki и Grafana для сбора, анализа и визуализации данных.</a:t>
            </a:r>
            <a:endParaRPr lang="en-US" sz="950" dirty="0"/>
          </a:p>
        </p:txBody>
      </p:sp>
      <p:sp>
        <p:nvSpPr>
          <p:cNvPr id="19" name="Shape 13"/>
          <p:cNvSpPr/>
          <p:nvPr/>
        </p:nvSpPr>
        <p:spPr>
          <a:xfrm>
            <a:off x="6209705" y="5503426"/>
            <a:ext cx="7697272" cy="1187887"/>
          </a:xfrm>
          <a:prstGeom prst="roundRect">
            <a:avLst>
              <a:gd name="adj" fmla="val 153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0" name="Shape 14"/>
          <p:cNvSpPr/>
          <p:nvPr/>
        </p:nvSpPr>
        <p:spPr>
          <a:xfrm>
            <a:off x="6331387" y="5625108"/>
            <a:ext cx="365046" cy="365046"/>
          </a:xfrm>
          <a:prstGeom prst="roundRect">
            <a:avLst>
              <a:gd name="adj" fmla="val 25046393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31756" y="5725477"/>
            <a:ext cx="164187" cy="164187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331387" y="6111835"/>
            <a:ext cx="1891189" cy="190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DevOps и автоматизация</a:t>
            </a:r>
            <a:endParaRPr lang="en-US" sz="1150" dirty="0"/>
          </a:p>
        </p:txBody>
      </p:sp>
      <p:sp>
        <p:nvSpPr>
          <p:cNvPr id="23" name="Text 16"/>
          <p:cNvSpPr/>
          <p:nvPr/>
        </p:nvSpPr>
        <p:spPr>
          <a:xfrm>
            <a:off x="6331387" y="6374963"/>
            <a:ext cx="745390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Закрепление концепций CI/CD, управления конфигурациями и автоматической синхронизации состояния.</a:t>
            </a:r>
            <a:endParaRPr lang="en-US" sz="950" dirty="0"/>
          </a:p>
        </p:txBody>
      </p:sp>
      <p:sp>
        <p:nvSpPr>
          <p:cNvPr id="24" name="Text 17"/>
          <p:cNvSpPr/>
          <p:nvPr/>
        </p:nvSpPr>
        <p:spPr>
          <a:xfrm>
            <a:off x="6209705" y="6828115"/>
            <a:ext cx="7697272" cy="389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Этот проект стал ценным опытом, демонстрирующим практические навыки в построении современной инфраструктурной платформы.</a:t>
            </a:r>
            <a:endParaRPr lang="en-US" sz="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426" y="753308"/>
            <a:ext cx="6270307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Цели проектной работы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38426" y="2151102"/>
            <a:ext cx="4243864" cy="2567583"/>
          </a:xfrm>
          <a:prstGeom prst="roundRect">
            <a:avLst>
              <a:gd name="adj" fmla="val 4274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Shape 2"/>
          <p:cNvSpPr/>
          <p:nvPr/>
        </p:nvSpPr>
        <p:spPr>
          <a:xfrm>
            <a:off x="738425" y="2128242"/>
            <a:ext cx="6471285" cy="91439"/>
          </a:xfrm>
          <a:prstGeom prst="roundRect">
            <a:avLst>
              <a:gd name="adj" fmla="val 34613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3"/>
          <p:cNvSpPr/>
          <p:nvPr/>
        </p:nvSpPr>
        <p:spPr>
          <a:xfrm>
            <a:off x="3657600" y="1894760"/>
            <a:ext cx="632936" cy="632936"/>
          </a:xfrm>
          <a:prstGeom prst="roundRect">
            <a:avLst>
              <a:gd name="adj" fmla="val 144470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4"/>
          <p:cNvSpPr/>
          <p:nvPr/>
        </p:nvSpPr>
        <p:spPr>
          <a:xfrm>
            <a:off x="3910251" y="1955899"/>
            <a:ext cx="25312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ru-RU" sz="195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72264" y="2678549"/>
            <a:ext cx="270367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Закрепление знаний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972264" y="3134678"/>
            <a:ext cx="6003606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Практическое применение полученных знаний и навыков в области DevOps и облачной инфраструктуры.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5427107" y="3134678"/>
            <a:ext cx="3776186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9648111" y="2151102"/>
            <a:ext cx="4243864" cy="2567583"/>
          </a:xfrm>
          <a:prstGeom prst="roundRect">
            <a:avLst>
              <a:gd name="adj" fmla="val 4274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Shape 14"/>
          <p:cNvSpPr/>
          <p:nvPr/>
        </p:nvSpPr>
        <p:spPr>
          <a:xfrm>
            <a:off x="7420689" y="2128242"/>
            <a:ext cx="6471286" cy="91440"/>
          </a:xfrm>
          <a:prstGeom prst="roundRect">
            <a:avLst>
              <a:gd name="adj" fmla="val 34613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Shape 15"/>
          <p:cNvSpPr/>
          <p:nvPr/>
        </p:nvSpPr>
        <p:spPr>
          <a:xfrm>
            <a:off x="10343555" y="1834634"/>
            <a:ext cx="632936" cy="632936"/>
          </a:xfrm>
          <a:prstGeom prst="roundRect">
            <a:avLst>
              <a:gd name="adj" fmla="val 144470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8" name="Text 16"/>
          <p:cNvSpPr/>
          <p:nvPr/>
        </p:nvSpPr>
        <p:spPr>
          <a:xfrm>
            <a:off x="10583743" y="1966078"/>
            <a:ext cx="25312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ru-RU" sz="195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654528" y="2678549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Портфолио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7654528" y="3134678"/>
            <a:ext cx="6003607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Создание реального проекта для демонстрации работодателям, подтверждающего ваши компетенции.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38426" y="5246132"/>
            <a:ext cx="6471285" cy="2230041"/>
          </a:xfrm>
          <a:prstGeom prst="roundRect">
            <a:avLst>
              <a:gd name="adj" fmla="val 492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2" name="Shape 20"/>
          <p:cNvSpPr/>
          <p:nvPr/>
        </p:nvSpPr>
        <p:spPr>
          <a:xfrm>
            <a:off x="738426" y="5223272"/>
            <a:ext cx="6471285" cy="91440"/>
          </a:xfrm>
          <a:prstGeom prst="roundRect">
            <a:avLst>
              <a:gd name="adj" fmla="val 34613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3" name="Shape 21"/>
          <p:cNvSpPr/>
          <p:nvPr/>
        </p:nvSpPr>
        <p:spPr>
          <a:xfrm>
            <a:off x="3657600" y="4929664"/>
            <a:ext cx="632936" cy="632936"/>
          </a:xfrm>
          <a:prstGeom prst="roundRect">
            <a:avLst>
              <a:gd name="adj" fmla="val 144470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4" name="Text 22"/>
          <p:cNvSpPr/>
          <p:nvPr/>
        </p:nvSpPr>
        <p:spPr>
          <a:xfrm>
            <a:off x="3873579" y="5043963"/>
            <a:ext cx="25312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ru-RU" sz="195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1950" dirty="0"/>
          </a:p>
        </p:txBody>
      </p:sp>
      <p:sp>
        <p:nvSpPr>
          <p:cNvPr id="25" name="Text 23"/>
          <p:cNvSpPr/>
          <p:nvPr/>
        </p:nvSpPr>
        <p:spPr>
          <a:xfrm>
            <a:off x="972264" y="5773579"/>
            <a:ext cx="3103364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Продолжение обучения</a:t>
            </a:r>
            <a:endParaRPr lang="en-US" sz="2050" dirty="0"/>
          </a:p>
        </p:txBody>
      </p:sp>
      <p:sp>
        <p:nvSpPr>
          <p:cNvPr id="26" name="Text 24"/>
          <p:cNvSpPr/>
          <p:nvPr/>
        </p:nvSpPr>
        <p:spPr>
          <a:xfrm>
            <a:off x="972264" y="6229707"/>
            <a:ext cx="6003608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Глубокое погружение в тему, стимулирующее дальнейшее изучение и развитие в выбранной области.</a:t>
            </a:r>
            <a:endParaRPr lang="en-US" sz="1650" dirty="0"/>
          </a:p>
        </p:txBody>
      </p:sp>
      <p:sp>
        <p:nvSpPr>
          <p:cNvPr id="27" name="Shape 25"/>
          <p:cNvSpPr/>
          <p:nvPr/>
        </p:nvSpPr>
        <p:spPr>
          <a:xfrm>
            <a:off x="7420689" y="5246132"/>
            <a:ext cx="6471285" cy="2230041"/>
          </a:xfrm>
          <a:prstGeom prst="roundRect">
            <a:avLst>
              <a:gd name="adj" fmla="val 492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8" name="Shape 26"/>
          <p:cNvSpPr/>
          <p:nvPr/>
        </p:nvSpPr>
        <p:spPr>
          <a:xfrm>
            <a:off x="7420689" y="5223272"/>
            <a:ext cx="6471285" cy="91440"/>
          </a:xfrm>
          <a:prstGeom prst="roundRect">
            <a:avLst>
              <a:gd name="adj" fmla="val 34613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9" name="Shape 27"/>
          <p:cNvSpPr/>
          <p:nvPr/>
        </p:nvSpPr>
        <p:spPr>
          <a:xfrm>
            <a:off x="10339864" y="4929664"/>
            <a:ext cx="632936" cy="632936"/>
          </a:xfrm>
          <a:prstGeom prst="roundRect">
            <a:avLst>
              <a:gd name="adj" fmla="val 144470"/>
            </a:avLst>
          </a:prstGeom>
          <a:solidFill>
            <a:srgbClr val="3E251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0" name="Text 28"/>
          <p:cNvSpPr/>
          <p:nvPr/>
        </p:nvSpPr>
        <p:spPr>
          <a:xfrm>
            <a:off x="10583743" y="5043963"/>
            <a:ext cx="25312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5</a:t>
            </a:r>
            <a:endParaRPr lang="en-US" sz="1950" dirty="0"/>
          </a:p>
        </p:txBody>
      </p:sp>
      <p:sp>
        <p:nvSpPr>
          <p:cNvPr id="31" name="Text 29"/>
          <p:cNvSpPr/>
          <p:nvPr/>
        </p:nvSpPr>
        <p:spPr>
          <a:xfrm>
            <a:off x="7654528" y="5773579"/>
            <a:ext cx="3002518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Представление работы</a:t>
            </a:r>
            <a:endParaRPr lang="en-US" sz="2050" dirty="0"/>
          </a:p>
        </p:txBody>
      </p:sp>
      <p:sp>
        <p:nvSpPr>
          <p:cNvPr id="32" name="Text 30"/>
          <p:cNvSpPr/>
          <p:nvPr/>
        </p:nvSpPr>
        <p:spPr>
          <a:xfrm>
            <a:off x="7654528" y="6229707"/>
            <a:ext cx="6003608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Опциональная возможность представить результаты на последнем вебинаре, получить обратную связь и признание.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285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7734" y="3084790"/>
            <a:ext cx="10755273" cy="632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Требования к реализации MVP платформы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917734" y="4222671"/>
            <a:ext cx="4171474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Обязательный функционал: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917734" y="4804291"/>
            <a:ext cx="6150650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Kubernetes (managed или self-hosted) – основа для развертывания.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17734" y="5522238"/>
            <a:ext cx="6150650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Мониторинг кластера и приложения с алертами и дашбордами.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17734" y="6240185"/>
            <a:ext cx="6150650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Централизованное логирование для кластера и приложений.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17734" y="6958132"/>
            <a:ext cx="6150650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CI/CD пайплайн (Gitlab CI, Github Actions и т.д.) для автоматизации развертывания.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569398" y="4222671"/>
            <a:ext cx="5313878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Дополнительно (для продвинутых):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7569398" y="4804291"/>
            <a:ext cx="6150650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Инфраструктура для трейсинга.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569398" y="5198626"/>
            <a:ext cx="6150650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Хранилище артефактов.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569398" y="5592961"/>
            <a:ext cx="6150650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Хранилище секретов.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569398" y="5987296"/>
            <a:ext cx="6150650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И многое другое по вашему выбору для расширения функционала.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693182"/>
            <a:ext cx="7776686" cy="1220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Требования к оформлению и доступу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3657" y="2207062"/>
            <a:ext cx="781407" cy="1750457"/>
          </a:xfrm>
          <a:prstGeom prst="roundRect">
            <a:avLst>
              <a:gd name="adj" fmla="val 360004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927854" y="2899172"/>
            <a:ext cx="293013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660327" y="2402324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Код в репозитории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660327" y="2824639"/>
            <a:ext cx="6800017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Всё должно быть описано в виде кода: автоматизация создания кластера, развертывание сервисов, настройки мониторинга и CI/CD пайплайны.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83657" y="4152781"/>
            <a:ext cx="781407" cy="1750457"/>
          </a:xfrm>
          <a:prstGeom prst="roundRect">
            <a:avLst>
              <a:gd name="adj" fmla="val 360004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927854" y="4844891"/>
            <a:ext cx="293013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1660327" y="4348043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Публичный доступ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660327" y="4770358"/>
            <a:ext cx="6800017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Необходим публично доступный репозиторий с кодом, пайплайнами и ingress кластера (белый IP, домен, например, через </a:t>
            </a:r>
            <a:r>
              <a:rPr lang="en-US" sz="1500" u="sng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nip.io</a:t>
            </a: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).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83657" y="6098500"/>
            <a:ext cx="781407" cy="1437918"/>
          </a:xfrm>
          <a:prstGeom prst="roundRect">
            <a:avLst>
              <a:gd name="adj" fmla="val 360004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927854" y="6634282"/>
            <a:ext cx="293013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660327" y="6293763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Документация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660327" y="6716078"/>
            <a:ext cx="6800017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Подробный README с описанием решения, шагами развертывания, настройками и дополнительной информацией.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01008" y="348972"/>
            <a:ext cx="4662726" cy="396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Выбор тестового приложения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3301008" y="796290"/>
            <a:ext cx="2199561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Вариант 1: Наш пример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3301008" y="1224558"/>
            <a:ext cx="8028265" cy="406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Приложение </a:t>
            </a:r>
            <a:r>
              <a:rPr lang="en-US" sz="9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Online Boutique by Google</a:t>
            </a:r>
            <a:r>
              <a:rPr lang="en-US" sz="9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— отличный выбор для старта. Это микросервисное приложение, которое позволяет глубоко погрузиться в архитектуру и взаимодействие сервисов.</a:t>
            </a:r>
            <a:endParaRPr lang="en-US" sz="9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008" y="1773317"/>
            <a:ext cx="8028265" cy="61094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793790" y="3045976"/>
            <a:ext cx="77821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Наша архитектура решения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094917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Мы развернули самоуправляемый Kubernetes кластер (self-hosted) с высокой доступностью (HA Control Plane) и тремя рабочими узлами. Сетевая топология включает маршрутизацию через Windows Host и Router с NAT, обеспечивая внешний доступ к сервисам.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619601"/>
            <a:ext cx="9733359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Основные компоненты платформы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770221"/>
            <a:ext cx="1080849" cy="6679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91095" y="1770221"/>
            <a:ext cx="1748909" cy="701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ArgoCD для GitOps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091095" y="2606397"/>
            <a:ext cx="1748909" cy="431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Система декларативного управления Kubernetes, обеспечивающая автоматическую синхронизацию состояния кластера с Git-репозиторием.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634" y="1770221"/>
            <a:ext cx="1080849" cy="66794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25916" y="1770221"/>
            <a:ext cx="1748909" cy="1052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Ingress Controller (nginx)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425916" y="2957155"/>
            <a:ext cx="1748909" cy="3232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Обрабатывает входящий трафик и маршрутизирует запросы к соответствующим микросервисам в кластере.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5456" y="1770221"/>
            <a:ext cx="1080849" cy="66794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760738" y="1770221"/>
            <a:ext cx="1748909" cy="1753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Monitoring Stack (Loki + Prometheus + Grafana)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760738" y="3658672"/>
            <a:ext cx="1748909" cy="3951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Комплексное решение для сбора метрик, централизованного логирования и визуализации данных о состоянии кластера и приложений.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0277" y="1770221"/>
            <a:ext cx="1080968" cy="66806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2095678" y="1770221"/>
            <a:ext cx="1748909" cy="701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Local Path Provisioner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2095678" y="2606397"/>
            <a:ext cx="1748909" cy="3232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Автоматическое создание хранилищ для персистентных данных, что упрощает управление хранением в кластере.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46302" y="475536"/>
            <a:ext cx="5933718" cy="540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Мониторинг и логирование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1846302" y="1448038"/>
            <a:ext cx="2593896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Метрики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1846302" y="1945124"/>
            <a:ext cx="5257919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С помощью Prometheus собираются и анализируются ключевые метрики: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1846302" y="2653903"/>
            <a:ext cx="5257919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Использование CPU и памяти узлов.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1846302" y="2990969"/>
            <a:ext cx="5257919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Пропускная способность сети и дисковые операции.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1846302" y="3328035"/>
            <a:ext cx="5257919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Метрики Pod'ов (CPU, память, сетевые операции).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1846302" y="3665101"/>
            <a:ext cx="5257919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Метрики приложения (запросы, задержки, ошибки) для быстрой диагностики.</a:t>
            </a:r>
            <a:endParaRPr lang="en-US" sz="13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302" y="4412694"/>
            <a:ext cx="5257919" cy="314944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33561" y="1448038"/>
            <a:ext cx="2593896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Логирование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533561" y="1945124"/>
            <a:ext cx="5257919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Loki обеспечивает централизованный сбор и хранение логов всех контейнеров. Это позволяет легко: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7533561" y="2653903"/>
            <a:ext cx="5257919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Фильтровать логи по namespace, pod, контейнеру.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533561" y="2990969"/>
            <a:ext cx="5257919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Проводить глубокий анализ для выявления проблем.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7533561" y="3328035"/>
            <a:ext cx="5257919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Использовать дашборды Grafana для визуализации логов (</a:t>
            </a:r>
            <a:r>
              <a:rPr lang="en-US" sz="13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Loki Kubernetes Logs</a:t>
            </a: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).</a:t>
            </a:r>
            <a:endParaRPr lang="en-US" sz="135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561" y="4075628"/>
            <a:ext cx="5257919" cy="283678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4601"/>
            <a:ext cx="9421416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Доступ к сервисам и безопасность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82241" y="1759982"/>
            <a:ext cx="13065919" cy="2928104"/>
          </a:xfrm>
          <a:prstGeom prst="roundRect">
            <a:avLst>
              <a:gd name="adj" fmla="val 11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4" name="Shape 2"/>
          <p:cNvSpPr/>
          <p:nvPr/>
        </p:nvSpPr>
        <p:spPr>
          <a:xfrm>
            <a:off x="789861" y="1767602"/>
            <a:ext cx="13050679" cy="6325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3"/>
          <p:cNvSpPr/>
          <p:nvPr/>
        </p:nvSpPr>
        <p:spPr>
          <a:xfrm>
            <a:off x="1013579" y="1909286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Сервис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4932521" y="1909286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URL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0152698" y="1909286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Описание</a:t>
            </a:r>
            <a:endParaRPr lang="en-US" sz="2150" dirty="0"/>
          </a:p>
        </p:txBody>
      </p:sp>
      <p:sp>
        <p:nvSpPr>
          <p:cNvPr id="8" name="Shape 6"/>
          <p:cNvSpPr/>
          <p:nvPr/>
        </p:nvSpPr>
        <p:spPr>
          <a:xfrm>
            <a:off x="789861" y="2400181"/>
            <a:ext cx="13050679" cy="6409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7"/>
          <p:cNvSpPr/>
          <p:nvPr/>
        </p:nvSpPr>
        <p:spPr>
          <a:xfrm>
            <a:off x="1013579" y="2541865"/>
            <a:ext cx="3464362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Microservices Demo (HTTP)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932521" y="2541865"/>
            <a:ext cx="4765596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u="sng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http://kibakus.duckdns.org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152698" y="2541865"/>
            <a:ext cx="3464362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Приложение Online Boutique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89861" y="3041094"/>
            <a:ext cx="13050679" cy="9984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1"/>
          <p:cNvSpPr/>
          <p:nvPr/>
        </p:nvSpPr>
        <p:spPr>
          <a:xfrm>
            <a:off x="1013579" y="3182779"/>
            <a:ext cx="3464362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Microservices Demo (HTTPS)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4932521" y="3182779"/>
            <a:ext cx="4765596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u="sng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https://kibakus.duckdns.org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0152698" y="3182779"/>
            <a:ext cx="3464362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С самоподписанным сертификатом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89861" y="4039553"/>
            <a:ext cx="13050679" cy="6409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Text 15"/>
          <p:cNvSpPr/>
          <p:nvPr/>
        </p:nvSpPr>
        <p:spPr>
          <a:xfrm>
            <a:off x="1013579" y="4181237"/>
            <a:ext cx="3464362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Grafana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932521" y="4181237"/>
            <a:ext cx="4765596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u="sng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http://kibakus.duckdns.org:32000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152698" y="4181237"/>
            <a:ext cx="3464362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Мониторинг и дашборды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82241" y="5023247"/>
            <a:ext cx="6061948" cy="419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Важное замечание по безопасности:</a:t>
            </a:r>
            <a:endParaRPr lang="en-US" sz="2600" dirty="0"/>
          </a:p>
        </p:txBody>
      </p:sp>
      <p:sp>
        <p:nvSpPr>
          <p:cNvPr id="21" name="Text 19"/>
          <p:cNvSpPr/>
          <p:nvPr/>
        </p:nvSpPr>
        <p:spPr>
          <a:xfrm>
            <a:off x="782241" y="5777508"/>
            <a:ext cx="1306591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Данное решение предназначено для </a:t>
            </a: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тестирования и обучения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 Для production среды рекомендуются меры: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82241" y="6386393"/>
            <a:ext cx="1306591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Использование Let's Encrypt с cert-manager.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82241" y="6822162"/>
            <a:ext cx="1306591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Настройка RBAC и NetworkPolicies.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82241" y="7257931"/>
            <a:ext cx="1306591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Внедрение Secret Management (Sealed Secrets, Vault).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 2013–2022">
  <a:themeElements>
    <a:clrScheme name="Тема Office 2013–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 2013–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 2013–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</TotalTime>
  <Words>693</Words>
  <Application>Microsoft Office PowerPoint</Application>
  <PresentationFormat>Произвольный</PresentationFormat>
  <Paragraphs>100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Calibri Light</vt:lpstr>
      <vt:lpstr>Calibri</vt:lpstr>
      <vt:lpstr>Platypi Medium</vt:lpstr>
      <vt:lpstr>Arial</vt:lpstr>
      <vt:lpstr>Source Serif 4</vt:lpstr>
      <vt:lpstr>Тема Office 2013–2022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kibakus</dc:creator>
  <cp:lastModifiedBy>Денис Габдульянов</cp:lastModifiedBy>
  <cp:revision>2</cp:revision>
  <dcterms:created xsi:type="dcterms:W3CDTF">2026-01-22T00:05:18Z</dcterms:created>
  <dcterms:modified xsi:type="dcterms:W3CDTF">2026-01-22T00:15:29Z</dcterms:modified>
</cp:coreProperties>
</file>